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CBB9BA-C57C-4996-9042-BE9BB103447C}">
  <a:tblStyle styleId="{8ACBB9BA-C57C-4996-9042-BE9BB10344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05fcc05de_1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d05fcc05de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05fcc05de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2d05fcc05de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05fcc05de_1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d05fcc05de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05fcc05de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d05fcc05de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05fcc05de_1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d05fcc05de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05fcc05de_1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d05fcc05de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05fcc05de_1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d05fcc05de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05fcc05de_1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d05fcc05de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05fcc05de_1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d05fcc05de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05fcc05de_1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d05fcc05de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05fcc05de_1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d05fcc05de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05fcc05de_1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d05fcc05de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05fcc05de_1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d05fcc05de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05fcc05de_1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d05fcc05de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05fcc05de_1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d05fcc05de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05fcc05de_1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d05fcc05de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05fcc05de_1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d05fcc05de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05fcc05de_1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2d05fcc05de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05fcc05de_1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2d05fcc05de_1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05fcc05de_1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d05fcc05de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05fcc05de_1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d05fcc05de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05fcc05de_1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d05fcc05de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05fcc05de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d05fcc05de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fd0a590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6fd0a590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fd0a590a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fd0a590a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05fcc05de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2d05fcc05de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05fcc05de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2d05fcc05de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05fcc05de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2d05fcc05de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05fcc05de_1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d05fcc05de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05fcc05de_1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d05fcc05de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05fcc05de_1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2d05fcc05de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EB Garamond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EB Garamon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3200400" lvl="6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3657600" lvl="7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4114800" lvl="8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lvl="0" indent="0" algn="r">
              <a:buClr>
                <a:srgbClr val="FFFFFF"/>
              </a:buClr>
              <a:buSzPts val="700"/>
              <a:buFont typeface="Avenir"/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buClr>
                <a:srgbClr val="FFFFFF"/>
              </a:buClr>
              <a:buSzPts val="700"/>
              <a:buFont typeface="Avenir"/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buClr>
                <a:srgbClr val="FFFFFF"/>
              </a:buClr>
              <a:buSzPts val="700"/>
              <a:buFont typeface="Avenir"/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buClr>
                <a:srgbClr val="FFFFFF"/>
              </a:buClr>
              <a:buSzPts val="700"/>
              <a:buFont typeface="Avenir"/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buClr>
                <a:srgbClr val="FFFFFF"/>
              </a:buClr>
              <a:buSzPts val="700"/>
              <a:buFont typeface="Avenir"/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buClr>
                <a:srgbClr val="FFFFFF"/>
              </a:buClr>
              <a:buSzPts val="700"/>
              <a:buFont typeface="Avenir"/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buClr>
                <a:srgbClr val="FFFFFF"/>
              </a:buClr>
              <a:buSzPts val="700"/>
              <a:buFont typeface="Avenir"/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buClr>
                <a:srgbClr val="FFFFFF"/>
              </a:buClr>
              <a:buSzPts val="700"/>
              <a:buFont typeface="Avenir"/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buClr>
                <a:srgbClr val="FFFFFF"/>
              </a:buClr>
              <a:buSzPts val="700"/>
              <a:buFont typeface="Avenir"/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8650" y="1633993"/>
            <a:ext cx="7886700" cy="2998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2pPr>
            <a:lvl3pPr marL="1371600" lvl="2" indent="-304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oto Sans Symbols"/>
              <a:buChar char="▪"/>
              <a:defRPr/>
            </a:lvl3pPr>
            <a:lvl4pPr marL="1828800" lvl="3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4pPr>
            <a:lvl5pPr marL="2286000" lvl="4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9841" y="501254"/>
            <a:ext cx="7886700" cy="8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9841" y="1371600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629841" y="2057399"/>
            <a:ext cx="3868340" cy="25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3"/>
          </p:nvPr>
        </p:nvSpPr>
        <p:spPr>
          <a:xfrm>
            <a:off x="4629150" y="1371600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4"/>
          </p:nvPr>
        </p:nvSpPr>
        <p:spPr>
          <a:xfrm>
            <a:off x="4629150" y="2057399"/>
            <a:ext cx="3887391" cy="25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EB Garamond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EB Garamond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628650" y="1543049"/>
            <a:ext cx="3886200" cy="3089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4629150" y="1543049"/>
            <a:ext cx="3886200" cy="3089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629841" y="514350"/>
            <a:ext cx="294917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B Garamon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3887391" y="514351"/>
            <a:ext cx="4629150" cy="388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92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900"/>
              <a:buChar char="▪"/>
              <a:defRPr sz="2400"/>
            </a:lvl1pPr>
            <a:lvl2pPr marL="914400" lvl="1" indent="-3365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100"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1800"/>
            </a:lvl3pPr>
            <a:lvl4pPr marL="1828800" lvl="3" indent="-304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500"/>
            </a:lvl4pPr>
            <a:lvl5pPr marL="2286000" lvl="4" indent="-304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2"/>
          </p:nvPr>
        </p:nvSpPr>
        <p:spPr>
          <a:xfrm>
            <a:off x="629841" y="1657350"/>
            <a:ext cx="2949178" cy="274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29841" y="514350"/>
            <a:ext cx="294917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B Garamon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3887391" y="514351"/>
            <a:ext cx="4629150" cy="3881438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629841" y="1657350"/>
            <a:ext cx="2949178" cy="274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 rot="5400000">
            <a:off x="3072635" y="-809993"/>
            <a:ext cx="299873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 rot="5400000">
            <a:off x="5498901" y="1616273"/>
            <a:ext cx="4061222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 rot="5400000">
            <a:off x="1498401" y="-298252"/>
            <a:ext cx="4061222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1714" cy="5143500"/>
          </a:xfrm>
          <a:prstGeom prst="frame">
            <a:avLst>
              <a:gd name="adj1" fmla="val 7164"/>
            </a:avLst>
          </a:prstGeom>
          <a:gradFill>
            <a:gsLst>
              <a:gs pos="0">
                <a:srgbClr val="ACA175">
                  <a:alpha val="40000"/>
                </a:srgbClr>
              </a:gs>
              <a:gs pos="100000">
                <a:srgbClr val="BD9A85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  <a:defRPr sz="3900" b="0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28650" y="1633993"/>
            <a:ext cx="7886700" cy="2998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365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1ECE3"/>
              </a:buClr>
              <a:buSzPts val="1700"/>
              <a:buFont typeface="Noto Sans Symbols"/>
              <a:buChar char="▪"/>
              <a:defRPr sz="21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1ECE3"/>
              </a:buClr>
              <a:buSzPts val="140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1ECE3"/>
              </a:buClr>
              <a:buSzPts val="1200"/>
              <a:buFont typeface="Noto Sans Symbols"/>
              <a:buChar char="▪"/>
              <a:defRPr sz="15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1ECE3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1ECE3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DATA_230_Project/Story1?:language=en-US&amp;publish=yes&amp;:sid=&amp;:display_count=n&amp;:origin=viz_share_lin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0" y="-498"/>
            <a:ext cx="9141714" cy="5143500"/>
          </a:xfrm>
          <a:prstGeom prst="rect">
            <a:avLst/>
          </a:prstGeom>
          <a:gradFill>
            <a:gsLst>
              <a:gs pos="0">
                <a:srgbClr val="ACA175">
                  <a:alpha val="60000"/>
                </a:srgbClr>
              </a:gs>
              <a:gs pos="100000">
                <a:srgbClr val="BD9A85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0" y="497"/>
            <a:ext cx="9141714" cy="5143500"/>
          </a:xfrm>
          <a:prstGeom prst="rect">
            <a:avLst/>
          </a:prstGeom>
          <a:solidFill>
            <a:schemeClr val="lt2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7" name="Google Shape;137;p26"/>
          <p:cNvSpPr/>
          <p:nvPr/>
        </p:nvSpPr>
        <p:spPr>
          <a:xfrm rot="-5400000">
            <a:off x="1903137" y="0"/>
            <a:ext cx="5143499" cy="5143499"/>
          </a:xfrm>
          <a:prstGeom prst="ellipse">
            <a:avLst/>
          </a:prstGeom>
          <a:gradFill>
            <a:gsLst>
              <a:gs pos="0">
                <a:srgbClr val="F1E9E5">
                  <a:alpha val="40000"/>
                </a:srgbClr>
              </a:gs>
              <a:gs pos="100000">
                <a:srgbClr val="BD9A85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8" name="Google Shape;138;p26"/>
          <p:cNvSpPr/>
          <p:nvPr/>
        </p:nvSpPr>
        <p:spPr>
          <a:xfrm rot="-5400000">
            <a:off x="55492" y="895556"/>
            <a:ext cx="4192451" cy="4303437"/>
          </a:xfrm>
          <a:prstGeom prst="ellipse">
            <a:avLst/>
          </a:prstGeom>
          <a:gradFill>
            <a:gsLst>
              <a:gs pos="0">
                <a:srgbClr val="BD9A85">
                  <a:alpha val="40000"/>
                </a:srgbClr>
              </a:gs>
              <a:gs pos="100000">
                <a:srgbClr val="81AC83">
                  <a:alpha val="2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" name="Google Shape;139;p26"/>
          <p:cNvSpPr/>
          <p:nvPr/>
        </p:nvSpPr>
        <p:spPr>
          <a:xfrm rot="-5400000">
            <a:off x="4829717" y="145702"/>
            <a:ext cx="4320557" cy="4303438"/>
          </a:xfrm>
          <a:prstGeom prst="ellipse">
            <a:avLst/>
          </a:prstGeom>
          <a:gradFill>
            <a:gsLst>
              <a:gs pos="0">
                <a:srgbClr val="BD9A85">
                  <a:alpha val="20000"/>
                </a:srgbClr>
              </a:gs>
              <a:gs pos="100000">
                <a:srgbClr val="81AC83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ctrTitle"/>
          </p:nvPr>
        </p:nvSpPr>
        <p:spPr>
          <a:xfrm>
            <a:off x="628650" y="841772"/>
            <a:ext cx="4579144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EB Garamond"/>
              <a:buNone/>
            </a:pPr>
            <a:r>
              <a:rPr lang="en"/>
              <a:t>Life Expectancy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628650" y="2701528"/>
            <a:ext cx="4579144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Exploring Health Factors and Trends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479256" y="0"/>
            <a:ext cx="3662458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3" name="Google Shape;143;p26" descr="3D abstract blue and gold cube illustration"/>
          <p:cNvPicPr preferRelativeResize="0"/>
          <p:nvPr/>
        </p:nvPicPr>
        <p:blipFill rotWithShape="1">
          <a:blip r:embed="rId3">
            <a:alphaModFix amt="60000"/>
          </a:blip>
          <a:srcRect l="20203" r="37073"/>
          <a:stretch/>
        </p:blipFill>
        <p:spPr>
          <a:xfrm>
            <a:off x="5479256" y="-2489"/>
            <a:ext cx="36624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58974"/>
              <a:buFont typeface="EB Garamond"/>
              <a:buNone/>
            </a:pPr>
            <a:r>
              <a:rPr lang="en"/>
              <a:t>Outliers for Numerical data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9572" y="1017725"/>
            <a:ext cx="6368143" cy="368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p36"/>
          <p:cNvSpPr/>
          <p:nvPr/>
        </p:nvSpPr>
        <p:spPr>
          <a:xfrm>
            <a:off x="0" y="0"/>
            <a:ext cx="9141714" cy="5143500"/>
          </a:xfrm>
          <a:prstGeom prst="frame">
            <a:avLst>
              <a:gd name="adj1" fmla="val 7164"/>
            </a:avLst>
          </a:prstGeom>
          <a:gradFill>
            <a:gsLst>
              <a:gs pos="0">
                <a:srgbClr val="ACA175">
                  <a:alpha val="40000"/>
                </a:srgbClr>
              </a:gs>
              <a:gs pos="100000">
                <a:srgbClr val="BD9A85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916199" y="541046"/>
            <a:ext cx="7665244" cy="60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EB Garamond"/>
              <a:buNone/>
            </a:pPr>
            <a:r>
              <a:rPr lang="en" sz="3300">
                <a:solidFill>
                  <a:schemeClr val="accent5"/>
                </a:solidFill>
              </a:rPr>
              <a:t>Skewness Of Each Numerical Column</a:t>
            </a:r>
            <a:endParaRPr/>
          </a:p>
        </p:txBody>
      </p:sp>
      <p:pic>
        <p:nvPicPr>
          <p:cNvPr id="217" name="Google Shape;217;p36" descr="A screenshot of a computer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4482933" y="1261076"/>
            <a:ext cx="3821256" cy="320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 rotWithShape="1">
          <a:blip r:embed="rId4">
            <a:alphaModFix/>
          </a:blip>
          <a:srcRect l="65475" b="66792"/>
          <a:stretch/>
        </p:blipFill>
        <p:spPr>
          <a:xfrm>
            <a:off x="862611" y="1055377"/>
            <a:ext cx="2846307" cy="1742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66791" r="66469"/>
          <a:stretch/>
        </p:blipFill>
        <p:spPr>
          <a:xfrm>
            <a:off x="862611" y="2864122"/>
            <a:ext cx="2757711" cy="173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58974"/>
              <a:buFont typeface="EB Garamond"/>
              <a:buNone/>
            </a:pPr>
            <a:r>
              <a:rPr lang="en"/>
              <a:t>Outliers After Mean Imputation</a:t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086" y="1072155"/>
            <a:ext cx="5690895" cy="362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Distribution of Categorical data</a:t>
            </a:r>
            <a:endParaRPr/>
          </a:p>
        </p:txBody>
      </p:sp>
      <p:pic>
        <p:nvPicPr>
          <p:cNvPr id="231" name="Google Shape;231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52281" y="1422400"/>
            <a:ext cx="4973061" cy="33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628650" y="17422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Distribution of Numerical data</a:t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200" y="1025950"/>
            <a:ext cx="5673611" cy="3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629841" y="501254"/>
            <a:ext cx="7886700" cy="8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Bivariate Analysis</a:t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0246" y="1232413"/>
            <a:ext cx="5483507" cy="3480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>
            <a:spLocks noGrp="1"/>
          </p:cNvSpPr>
          <p:nvPr>
            <p:ph type="title"/>
          </p:nvPr>
        </p:nvSpPr>
        <p:spPr>
          <a:xfrm>
            <a:off x="628650" y="372666"/>
            <a:ext cx="7886700" cy="8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Multivariate Analysis</a:t>
            </a:r>
            <a:endParaRPr/>
          </a:p>
        </p:txBody>
      </p:sp>
      <p:pic>
        <p:nvPicPr>
          <p:cNvPr id="249" name="Google Shape;249;p41" descr="A colorful squares with black tex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b="15753"/>
          <a:stretch/>
        </p:blipFill>
        <p:spPr>
          <a:xfrm>
            <a:off x="1042987" y="979512"/>
            <a:ext cx="6139940" cy="3741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629841" y="501254"/>
            <a:ext cx="7886700" cy="63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Scatterplot </a:t>
            </a:r>
            <a:endParaRPr/>
          </a:p>
        </p:txBody>
      </p:sp>
      <p:pic>
        <p:nvPicPr>
          <p:cNvPr id="255" name="Google Shape;255;p42"/>
          <p:cNvPicPr preferRelativeResize="0"/>
          <p:nvPr/>
        </p:nvPicPr>
        <p:blipFill rotWithShape="1">
          <a:blip r:embed="rId3">
            <a:alphaModFix/>
          </a:blip>
          <a:srcRect l="217" r="-216" b="49745"/>
          <a:stretch/>
        </p:blipFill>
        <p:spPr>
          <a:xfrm>
            <a:off x="271303" y="1081200"/>
            <a:ext cx="4411424" cy="334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3">
            <a:alphaModFix/>
          </a:blip>
          <a:srcRect t="49558"/>
          <a:stretch/>
        </p:blipFill>
        <p:spPr>
          <a:xfrm>
            <a:off x="4682725" y="1132225"/>
            <a:ext cx="4096800" cy="32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>
            <a:spLocks noGrp="1"/>
          </p:cNvSpPr>
          <p:nvPr>
            <p:ph type="title"/>
          </p:nvPr>
        </p:nvSpPr>
        <p:spPr>
          <a:xfrm>
            <a:off x="628650" y="372666"/>
            <a:ext cx="78867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262" name="Google Shape;262;p43"/>
          <p:cNvSpPr txBox="1"/>
          <p:nvPr/>
        </p:nvSpPr>
        <p:spPr>
          <a:xfrm>
            <a:off x="1344575" y="1589650"/>
            <a:ext cx="6216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https://public.tableau.com/views/DATA_230_Project/Story1?:language=en-US&amp;publish=yes&amp;:sid=&amp;:display_count=n&amp;:origin=viz_share_link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/>
          <p:nvPr/>
        </p:nvSpPr>
        <p:spPr>
          <a:xfrm>
            <a:off x="0" y="0"/>
            <a:ext cx="9141714" cy="5143500"/>
          </a:xfrm>
          <a:prstGeom prst="frame">
            <a:avLst>
              <a:gd name="adj1" fmla="val 7164"/>
            </a:avLst>
          </a:prstGeom>
          <a:gradFill>
            <a:gsLst>
              <a:gs pos="0">
                <a:srgbClr val="ACA175">
                  <a:alpha val="40000"/>
                </a:srgbClr>
              </a:gs>
              <a:gs pos="100000">
                <a:srgbClr val="BD9A85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9" name="Google Shape;269;p44" descr="A diagram of machine learning&#10;&#10;Description automatically generated"/>
          <p:cNvPicPr preferRelativeResize="0"/>
          <p:nvPr/>
        </p:nvPicPr>
        <p:blipFill rotWithShape="1">
          <a:blip r:embed="rId3">
            <a:alphaModFix amt="55000"/>
          </a:blip>
          <a:srcRect t="5698" b="15630"/>
          <a:stretch/>
        </p:blipFill>
        <p:spPr>
          <a:xfrm>
            <a:off x="57149" y="0"/>
            <a:ext cx="9143985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/>
          <p:nvPr/>
        </p:nvSpPr>
        <p:spPr>
          <a:xfrm>
            <a:off x="-1" y="0"/>
            <a:ext cx="3879056" cy="5143500"/>
          </a:xfrm>
          <a:prstGeom prst="rect">
            <a:avLst/>
          </a:prstGeom>
          <a:gradFill>
            <a:gsLst>
              <a:gs pos="0">
                <a:srgbClr val="ACA175">
                  <a:alpha val="60000"/>
                </a:srgbClr>
              </a:gs>
              <a:gs pos="100000">
                <a:srgbClr val="BD9A85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44"/>
          <p:cNvSpPr/>
          <p:nvPr/>
        </p:nvSpPr>
        <p:spPr>
          <a:xfrm rot="-5400000">
            <a:off x="66656" y="941543"/>
            <a:ext cx="3006509" cy="3025521"/>
          </a:xfrm>
          <a:prstGeom prst="ellipse">
            <a:avLst/>
          </a:prstGeom>
          <a:gradFill>
            <a:gsLst>
              <a:gs pos="0">
                <a:srgbClr val="BD9A85">
                  <a:alpha val="40000"/>
                </a:srgbClr>
              </a:gs>
              <a:gs pos="100000">
                <a:srgbClr val="81AC83">
                  <a:alpha val="2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2" name="Google Shape;272;p44"/>
          <p:cNvSpPr/>
          <p:nvPr/>
        </p:nvSpPr>
        <p:spPr>
          <a:xfrm rot="-5400000">
            <a:off x="1372305" y="540042"/>
            <a:ext cx="2320819" cy="2335495"/>
          </a:xfrm>
          <a:prstGeom prst="ellipse">
            <a:avLst/>
          </a:prstGeom>
          <a:gradFill>
            <a:gsLst>
              <a:gs pos="0">
                <a:srgbClr val="BD9A85">
                  <a:alpha val="40000"/>
                </a:srgbClr>
              </a:gs>
              <a:gs pos="100000">
                <a:srgbClr val="F1E9E5">
                  <a:alpha val="68627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44"/>
          <p:cNvSpPr txBox="1"/>
          <p:nvPr/>
        </p:nvSpPr>
        <p:spPr>
          <a:xfrm>
            <a:off x="234969" y="2520401"/>
            <a:ext cx="3297405" cy="238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A57D"/>
              </a:buClr>
              <a:buSzPts val="4100"/>
              <a:buFont typeface="EB Garamond"/>
              <a:buNone/>
            </a:pPr>
            <a:r>
              <a:rPr lang="en" sz="4100" b="1" i="0" u="none" strike="noStrike" cap="none">
                <a:solidFill>
                  <a:srgbClr val="9CA57D"/>
                </a:solidFill>
                <a:latin typeface="EB Garamond"/>
                <a:ea typeface="EB Garamond"/>
                <a:cs typeface="EB Garamond"/>
                <a:sym typeface="EB Garamond"/>
              </a:rPr>
              <a:t>Proposed Solution</a:t>
            </a:r>
            <a:endParaRPr sz="4100" b="1" i="0" u="none" strike="noStrike" cap="none">
              <a:solidFill>
                <a:srgbClr val="9CA57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0"/>
            <a:ext cx="9141714" cy="5143500"/>
          </a:xfrm>
          <a:prstGeom prst="frame">
            <a:avLst>
              <a:gd name="adj1" fmla="val 7164"/>
            </a:avLst>
          </a:prstGeom>
          <a:gradFill>
            <a:gsLst>
              <a:gs pos="0">
                <a:srgbClr val="ACA175">
                  <a:alpha val="40000"/>
                </a:srgbClr>
              </a:gs>
              <a:gs pos="100000">
                <a:srgbClr val="BD9A85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0" y="0"/>
            <a:ext cx="9141714" cy="5143500"/>
          </a:xfrm>
          <a:prstGeom prst="frame">
            <a:avLst>
              <a:gd name="adj1" fmla="val 7164"/>
            </a:avLst>
          </a:prstGeom>
          <a:gradFill>
            <a:gsLst>
              <a:gs pos="0">
                <a:srgbClr val="ACA175">
                  <a:alpha val="40000"/>
                </a:srgbClr>
              </a:gs>
              <a:gs pos="100000">
                <a:srgbClr val="BD9A85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/>
          </p:nvPr>
        </p:nvSpPr>
        <p:spPr>
          <a:xfrm>
            <a:off x="628649" y="642938"/>
            <a:ext cx="3436144" cy="155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EB Garamond"/>
              <a:buNone/>
            </a:pPr>
            <a:r>
              <a:rPr lang="en" sz="3300">
                <a:solidFill>
                  <a:schemeClr val="accent5"/>
                </a:solidFill>
              </a:rPr>
              <a:t>Introduction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628649" y="2393156"/>
            <a:ext cx="3436145" cy="223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-63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▪"/>
            </a:pPr>
            <a:r>
              <a:rPr lang="en" sz="1400" b="1">
                <a:solidFill>
                  <a:schemeClr val="dk2"/>
                </a:solidFill>
              </a:rPr>
              <a:t>Data source</a:t>
            </a:r>
            <a:r>
              <a:rPr lang="en" sz="1400">
                <a:solidFill>
                  <a:schemeClr val="dk2"/>
                </a:solidFill>
              </a:rPr>
              <a:t>: Global Health Observatory (GHO) data repository under the World Health Organization (WHO).</a:t>
            </a:r>
            <a:endParaRPr/>
          </a:p>
          <a:p>
            <a:pPr marL="0" lvl="0" indent="-63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Noto Sans Symbols"/>
              <a:buChar char="▪"/>
            </a:pPr>
            <a:r>
              <a:rPr lang="en" sz="1400" b="1">
                <a:solidFill>
                  <a:schemeClr val="dk2"/>
                </a:solidFill>
              </a:rPr>
              <a:t>Purpose of the dataset:</a:t>
            </a:r>
            <a:r>
              <a:rPr lang="en" sz="1400">
                <a:solidFill>
                  <a:schemeClr val="dk2"/>
                </a:solidFill>
              </a:rPr>
              <a:t> Tracking health status and related factors for different countries.</a:t>
            </a:r>
            <a:endParaRPr/>
          </a:p>
          <a:p>
            <a:pPr marL="254000" lvl="0" indent="-101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400">
              <a:solidFill>
                <a:schemeClr val="dk2"/>
              </a:solidFill>
            </a:endParaRPr>
          </a:p>
          <a:p>
            <a:pPr marL="254000" lvl="0" indent="-101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400">
              <a:solidFill>
                <a:schemeClr val="dk2"/>
              </a:solidFill>
            </a:endParaRPr>
          </a:p>
          <a:p>
            <a:pPr marL="254000" lvl="0" indent="-101600" algn="l" rtl="0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400">
              <a:solidFill>
                <a:schemeClr val="dk2"/>
              </a:solidFill>
            </a:endParaRPr>
          </a:p>
        </p:txBody>
      </p:sp>
      <p:pic>
        <p:nvPicPr>
          <p:cNvPr id="153" name="Google Shape;153;p27" descr="3D abstract blue and gold cube illustration"/>
          <p:cNvPicPr preferRelativeResize="0"/>
          <p:nvPr/>
        </p:nvPicPr>
        <p:blipFill rotWithShape="1">
          <a:blip r:embed="rId3">
            <a:alphaModFix/>
          </a:blip>
          <a:srcRect l="12964" r="29837" b="2"/>
          <a:stretch/>
        </p:blipFill>
        <p:spPr>
          <a:xfrm>
            <a:off x="4572000" y="366433"/>
            <a:ext cx="4204819" cy="441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>
            <a:off x="832549" y="3893964"/>
            <a:ext cx="2894750" cy="407997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Linear Regression</a:t>
            </a:r>
            <a:endParaRPr sz="1100"/>
          </a:p>
        </p:txBody>
      </p:sp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549" y="1604989"/>
            <a:ext cx="2894750" cy="222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 descr="A graph of a support model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t="11264"/>
          <a:stretch/>
        </p:blipFill>
        <p:spPr>
          <a:xfrm>
            <a:off x="4907549" y="1666711"/>
            <a:ext cx="3296982" cy="222725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5"/>
          <p:cNvSpPr/>
          <p:nvPr/>
        </p:nvSpPr>
        <p:spPr>
          <a:xfrm>
            <a:off x="4907549" y="3893964"/>
            <a:ext cx="3296982" cy="407997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Support Vector Regression</a:t>
            </a:r>
            <a:endParaRPr sz="1100"/>
          </a:p>
        </p:txBody>
      </p:sp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0" y="588338"/>
            <a:ext cx="914400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en"/>
              <a:t>Regression Techniques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478" y="1735468"/>
            <a:ext cx="3317072" cy="235512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/>
          <p:nvPr/>
        </p:nvSpPr>
        <p:spPr>
          <a:xfrm>
            <a:off x="607021" y="4001435"/>
            <a:ext cx="3317072" cy="367431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Random Forest</a:t>
            </a:r>
            <a:endParaRPr sz="1100"/>
          </a:p>
        </p:txBody>
      </p:sp>
      <p:pic>
        <p:nvPicPr>
          <p:cNvPr id="289" name="Google Shape;289;p46" descr="A diagram of a proces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910" y="1735468"/>
            <a:ext cx="4028387" cy="226596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6"/>
          <p:cNvSpPr/>
          <p:nvPr/>
        </p:nvSpPr>
        <p:spPr>
          <a:xfrm>
            <a:off x="5031567" y="4001435"/>
            <a:ext cx="3317072" cy="367431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Gradient Boosting</a:t>
            </a:r>
            <a:endParaRPr sz="1100"/>
          </a:p>
        </p:txBody>
      </p:sp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0" y="588338"/>
            <a:ext cx="914400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en"/>
              <a:t>Regression Techniques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/>
          <p:nvPr/>
        </p:nvSpPr>
        <p:spPr>
          <a:xfrm>
            <a:off x="3265136" y="1879657"/>
            <a:ext cx="4484337" cy="1596210"/>
          </a:xfrm>
          <a:prstGeom prst="rect">
            <a:avLst/>
          </a:prstGeom>
          <a:solidFill>
            <a:srgbClr val="E2D6C9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47"/>
          <p:cNvSpPr/>
          <p:nvPr/>
        </p:nvSpPr>
        <p:spPr>
          <a:xfrm>
            <a:off x="1067456" y="2632385"/>
            <a:ext cx="863057" cy="491142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Historical Data</a:t>
            </a: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47"/>
          <p:cNvSpPr/>
          <p:nvPr/>
        </p:nvSpPr>
        <p:spPr>
          <a:xfrm>
            <a:off x="2170604" y="2632385"/>
            <a:ext cx="863057" cy="491142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Feature Engineering</a:t>
            </a: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3383944" y="2407109"/>
            <a:ext cx="752867" cy="412743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Training Data</a:t>
            </a: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47"/>
          <p:cNvSpPr/>
          <p:nvPr/>
        </p:nvSpPr>
        <p:spPr>
          <a:xfrm>
            <a:off x="3383944" y="2933790"/>
            <a:ext cx="752867" cy="412743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Validation Data</a:t>
            </a: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1" name="Google Shape;301;p47"/>
          <p:cNvSpPr/>
          <p:nvPr/>
        </p:nvSpPr>
        <p:spPr>
          <a:xfrm>
            <a:off x="3383944" y="3701173"/>
            <a:ext cx="752867" cy="412743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Test Data</a:t>
            </a: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2" name="Google Shape;302;p47"/>
          <p:cNvSpPr/>
          <p:nvPr/>
        </p:nvSpPr>
        <p:spPr>
          <a:xfrm>
            <a:off x="4505370" y="2107533"/>
            <a:ext cx="687985" cy="2006383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Model</a:t>
            </a: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3" name="Google Shape;303;p47"/>
          <p:cNvSpPr/>
          <p:nvPr/>
        </p:nvSpPr>
        <p:spPr>
          <a:xfrm>
            <a:off x="5462677" y="2959493"/>
            <a:ext cx="752867" cy="302465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Validation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Results</a:t>
            </a: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6484868" y="2959493"/>
            <a:ext cx="1172828" cy="302465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Hyperparameter Tuner</a:t>
            </a: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p47"/>
          <p:cNvSpPr/>
          <p:nvPr/>
        </p:nvSpPr>
        <p:spPr>
          <a:xfrm>
            <a:off x="5462677" y="2462248"/>
            <a:ext cx="746027" cy="302465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Training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Results</a:t>
            </a: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47"/>
          <p:cNvSpPr/>
          <p:nvPr/>
        </p:nvSpPr>
        <p:spPr>
          <a:xfrm>
            <a:off x="5462677" y="3701173"/>
            <a:ext cx="752867" cy="412743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Prediction</a:t>
            </a: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6759933" y="3694674"/>
            <a:ext cx="752867" cy="412743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Metrics</a:t>
            </a: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08" name="Google Shape;308;p47"/>
          <p:cNvCxnSpPr>
            <a:stCxn id="297" idx="3"/>
            <a:endCxn id="298" idx="1"/>
          </p:cNvCxnSpPr>
          <p:nvPr/>
        </p:nvCxnSpPr>
        <p:spPr>
          <a:xfrm>
            <a:off x="1930513" y="2877956"/>
            <a:ext cx="24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9" name="Google Shape;309;p47"/>
          <p:cNvCxnSpPr>
            <a:stCxn id="298" idx="3"/>
            <a:endCxn id="301" idx="1"/>
          </p:cNvCxnSpPr>
          <p:nvPr/>
        </p:nvCxnSpPr>
        <p:spPr>
          <a:xfrm>
            <a:off x="3033662" y="2877956"/>
            <a:ext cx="350400" cy="10296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0" name="Google Shape;310;p47"/>
          <p:cNvCxnSpPr>
            <a:stCxn id="298" idx="3"/>
            <a:endCxn id="300" idx="1"/>
          </p:cNvCxnSpPr>
          <p:nvPr/>
        </p:nvCxnSpPr>
        <p:spPr>
          <a:xfrm>
            <a:off x="3033662" y="2877956"/>
            <a:ext cx="350400" cy="2622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1" name="Google Shape;311;p47"/>
          <p:cNvCxnSpPr>
            <a:stCxn id="298" idx="3"/>
            <a:endCxn id="299" idx="1"/>
          </p:cNvCxnSpPr>
          <p:nvPr/>
        </p:nvCxnSpPr>
        <p:spPr>
          <a:xfrm rot="10800000" flipH="1">
            <a:off x="3033662" y="2613356"/>
            <a:ext cx="350400" cy="2646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2" name="Google Shape;312;p47"/>
          <p:cNvCxnSpPr>
            <a:stCxn id="299" idx="3"/>
          </p:cNvCxnSpPr>
          <p:nvPr/>
        </p:nvCxnSpPr>
        <p:spPr>
          <a:xfrm>
            <a:off x="4136811" y="2613480"/>
            <a:ext cx="368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3" name="Google Shape;313;p47"/>
          <p:cNvCxnSpPr/>
          <p:nvPr/>
        </p:nvCxnSpPr>
        <p:spPr>
          <a:xfrm>
            <a:off x="4136810" y="3140162"/>
            <a:ext cx="368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4" name="Google Shape;314;p47"/>
          <p:cNvCxnSpPr/>
          <p:nvPr/>
        </p:nvCxnSpPr>
        <p:spPr>
          <a:xfrm>
            <a:off x="4136810" y="3901046"/>
            <a:ext cx="368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5" name="Google Shape;315;p47"/>
          <p:cNvCxnSpPr>
            <a:endCxn id="305" idx="1"/>
          </p:cNvCxnSpPr>
          <p:nvPr/>
        </p:nvCxnSpPr>
        <p:spPr>
          <a:xfrm>
            <a:off x="5193278" y="2613480"/>
            <a:ext cx="26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6" name="Google Shape;316;p47"/>
          <p:cNvCxnSpPr/>
          <p:nvPr/>
        </p:nvCxnSpPr>
        <p:spPr>
          <a:xfrm>
            <a:off x="5193355" y="3100718"/>
            <a:ext cx="26932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7" name="Google Shape;317;p47"/>
          <p:cNvCxnSpPr>
            <a:endCxn id="306" idx="1"/>
          </p:cNvCxnSpPr>
          <p:nvPr/>
        </p:nvCxnSpPr>
        <p:spPr>
          <a:xfrm>
            <a:off x="5193278" y="3907544"/>
            <a:ext cx="26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8" name="Google Shape;318;p47"/>
          <p:cNvCxnSpPr>
            <a:stCxn id="303" idx="3"/>
            <a:endCxn id="304" idx="1"/>
          </p:cNvCxnSpPr>
          <p:nvPr/>
        </p:nvCxnSpPr>
        <p:spPr>
          <a:xfrm>
            <a:off x="6215545" y="3110725"/>
            <a:ext cx="26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9" name="Google Shape;319;p47"/>
          <p:cNvCxnSpPr>
            <a:stCxn id="306" idx="3"/>
            <a:endCxn id="307" idx="1"/>
          </p:cNvCxnSpPr>
          <p:nvPr/>
        </p:nvCxnSpPr>
        <p:spPr>
          <a:xfrm rot="10800000" flipH="1">
            <a:off x="6215545" y="3900944"/>
            <a:ext cx="544500" cy="6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0" name="Google Shape;320;p47"/>
          <p:cNvCxnSpPr>
            <a:stCxn id="304" idx="0"/>
            <a:endCxn id="302" idx="0"/>
          </p:cNvCxnSpPr>
          <p:nvPr/>
        </p:nvCxnSpPr>
        <p:spPr>
          <a:xfrm rot="5400000" flipH="1">
            <a:off x="5534382" y="1422593"/>
            <a:ext cx="852000" cy="2221800"/>
          </a:xfrm>
          <a:prstGeom prst="bentConnector3">
            <a:avLst>
              <a:gd name="adj1" fmla="val 120139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1" name="Google Shape;321;p47"/>
          <p:cNvSpPr/>
          <p:nvPr/>
        </p:nvSpPr>
        <p:spPr>
          <a:xfrm>
            <a:off x="3174235" y="1799070"/>
            <a:ext cx="1215397" cy="4127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Model Training</a:t>
            </a: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2" name="Google Shape;322;p47"/>
          <p:cNvSpPr txBox="1">
            <a:spLocks noGrp="1"/>
          </p:cNvSpPr>
          <p:nvPr>
            <p:ph type="title"/>
          </p:nvPr>
        </p:nvSpPr>
        <p:spPr>
          <a:xfrm>
            <a:off x="0" y="588338"/>
            <a:ext cx="914400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en"/>
              <a:t>Process for ML based Predictions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8388" y="1087268"/>
            <a:ext cx="3006308" cy="3475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8"/>
          <p:cNvSpPr txBox="1"/>
          <p:nvPr/>
        </p:nvSpPr>
        <p:spPr>
          <a:xfrm>
            <a:off x="479324" y="1814051"/>
            <a:ext cx="4554582" cy="285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2159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9A85"/>
              </a:buClr>
              <a:buSzPts val="11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9" name="Google Shape;329;p48"/>
          <p:cNvSpPr/>
          <p:nvPr/>
        </p:nvSpPr>
        <p:spPr>
          <a:xfrm>
            <a:off x="632589" y="1599662"/>
            <a:ext cx="4294697" cy="2535921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9A85"/>
              </a:buClr>
              <a:buSzPts val="1100"/>
              <a:buFont typeface="Noto Sans Symbols"/>
              <a:buChar char="►"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MAE, MSE and RMSE indicate how much the predicted values are deviating from the actual values</a:t>
            </a:r>
            <a:endParaRPr sz="1100"/>
          </a:p>
          <a:p>
            <a:pPr marL="215900" marR="0" lvl="0" indent="-222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D9A85"/>
              </a:buClr>
              <a:buSzPts val="1100"/>
              <a:buFont typeface="Noto Sans Symbols"/>
              <a:buChar char="►"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</a:t>
            </a:r>
            <a:r>
              <a:rPr lang="en" sz="1400" b="0" i="0" u="none" strike="noStrike" cap="none" baseline="30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2 </a:t>
            </a: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indicates the proportion of variance in the dependent variable</a:t>
            </a:r>
            <a:endParaRPr sz="1100"/>
          </a:p>
          <a:p>
            <a:pPr marL="215900" marR="0" lvl="0" indent="-152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D9A85"/>
              </a:buClr>
              <a:buSzPts val="1100"/>
              <a:buFont typeface="Noto Sans Symbols"/>
              <a:buNone/>
            </a:pPr>
            <a:endParaRPr sz="14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0" name="Google Shape;330;p48"/>
          <p:cNvSpPr txBox="1">
            <a:spLocks noGrp="1"/>
          </p:cNvSpPr>
          <p:nvPr>
            <p:ph type="title"/>
          </p:nvPr>
        </p:nvSpPr>
        <p:spPr>
          <a:xfrm>
            <a:off x="0" y="588338"/>
            <a:ext cx="914400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en"/>
              <a:t>Regression Evaluation Metrics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/>
          <p:nvPr/>
        </p:nvSpPr>
        <p:spPr>
          <a:xfrm>
            <a:off x="3367999" y="1367035"/>
            <a:ext cx="2408002" cy="369073"/>
          </a:xfrm>
          <a:prstGeom prst="rect">
            <a:avLst/>
          </a:prstGeom>
          <a:solidFill>
            <a:srgbClr val="9C6F54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venir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Training Data</a:t>
            </a:r>
            <a:endParaRPr sz="1100"/>
          </a:p>
        </p:txBody>
      </p:sp>
      <p:sp>
        <p:nvSpPr>
          <p:cNvPr id="336" name="Google Shape;336;p49"/>
          <p:cNvSpPr/>
          <p:nvPr/>
        </p:nvSpPr>
        <p:spPr>
          <a:xfrm>
            <a:off x="1900229" y="2105555"/>
            <a:ext cx="1102595" cy="435176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venir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Linear Regression</a:t>
            </a:r>
            <a:endParaRPr sz="1100"/>
          </a:p>
        </p:txBody>
      </p:sp>
      <p:sp>
        <p:nvSpPr>
          <p:cNvPr id="337" name="Google Shape;337;p49"/>
          <p:cNvSpPr/>
          <p:nvPr/>
        </p:nvSpPr>
        <p:spPr>
          <a:xfrm>
            <a:off x="3321136" y="2105555"/>
            <a:ext cx="1102595" cy="435176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venir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SVR</a:t>
            </a:r>
            <a:endParaRPr sz="1100"/>
          </a:p>
        </p:txBody>
      </p:sp>
      <p:sp>
        <p:nvSpPr>
          <p:cNvPr id="338" name="Google Shape;338;p49"/>
          <p:cNvSpPr/>
          <p:nvPr/>
        </p:nvSpPr>
        <p:spPr>
          <a:xfrm>
            <a:off x="4742044" y="2105555"/>
            <a:ext cx="1102595" cy="435176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venir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Random Forest</a:t>
            </a:r>
            <a:endParaRPr sz="1100"/>
          </a:p>
        </p:txBody>
      </p:sp>
      <p:sp>
        <p:nvSpPr>
          <p:cNvPr id="339" name="Google Shape;339;p49"/>
          <p:cNvSpPr/>
          <p:nvPr/>
        </p:nvSpPr>
        <p:spPr>
          <a:xfrm>
            <a:off x="6162952" y="2105555"/>
            <a:ext cx="1102595" cy="435176"/>
          </a:xfrm>
          <a:prstGeom prst="roundRect">
            <a:avLst>
              <a:gd name="adj" fmla="val 16667"/>
            </a:avLst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venir"/>
              <a:buNone/>
            </a:pPr>
            <a:r>
              <a:rPr lang="en" sz="1100" dirty="0">
                <a:solidFill>
                  <a:srgbClr val="FFFFFF"/>
                </a:solidFill>
                <a:latin typeface="Avenir"/>
                <a:sym typeface="Avenir"/>
              </a:rPr>
              <a:t>Gradient Boosting</a:t>
            </a:r>
            <a:endParaRPr sz="1100" dirty="0"/>
          </a:p>
        </p:txBody>
      </p:sp>
      <p:sp>
        <p:nvSpPr>
          <p:cNvPr id="340" name="Google Shape;340;p49"/>
          <p:cNvSpPr/>
          <p:nvPr/>
        </p:nvSpPr>
        <p:spPr>
          <a:xfrm>
            <a:off x="1909846" y="2689985"/>
            <a:ext cx="1102595" cy="396616"/>
          </a:xfrm>
          <a:prstGeom prst="rect">
            <a:avLst/>
          </a:prstGeom>
          <a:solidFill>
            <a:srgbClr val="9C6F54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venir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Prediction 1</a:t>
            </a:r>
            <a:endParaRPr sz="1100"/>
          </a:p>
        </p:txBody>
      </p:sp>
      <p:sp>
        <p:nvSpPr>
          <p:cNvPr id="341" name="Google Shape;341;p49"/>
          <p:cNvSpPr/>
          <p:nvPr/>
        </p:nvSpPr>
        <p:spPr>
          <a:xfrm>
            <a:off x="3330754" y="2689985"/>
            <a:ext cx="1102595" cy="396616"/>
          </a:xfrm>
          <a:prstGeom prst="rect">
            <a:avLst/>
          </a:prstGeom>
          <a:solidFill>
            <a:srgbClr val="9C6F54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venir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Prediction 2</a:t>
            </a:r>
            <a:endParaRPr sz="1100"/>
          </a:p>
        </p:txBody>
      </p:sp>
      <p:sp>
        <p:nvSpPr>
          <p:cNvPr id="342" name="Google Shape;342;p49"/>
          <p:cNvSpPr/>
          <p:nvPr/>
        </p:nvSpPr>
        <p:spPr>
          <a:xfrm>
            <a:off x="4751662" y="2689985"/>
            <a:ext cx="1102595" cy="396616"/>
          </a:xfrm>
          <a:prstGeom prst="rect">
            <a:avLst/>
          </a:prstGeom>
          <a:solidFill>
            <a:srgbClr val="9C6F54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venir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Prediction 3</a:t>
            </a:r>
            <a:endParaRPr sz="1100"/>
          </a:p>
        </p:txBody>
      </p:sp>
      <p:sp>
        <p:nvSpPr>
          <p:cNvPr id="343" name="Google Shape;343;p49"/>
          <p:cNvSpPr/>
          <p:nvPr/>
        </p:nvSpPr>
        <p:spPr>
          <a:xfrm>
            <a:off x="6172570" y="2689985"/>
            <a:ext cx="1102594" cy="396616"/>
          </a:xfrm>
          <a:prstGeom prst="rect">
            <a:avLst/>
          </a:prstGeom>
          <a:solidFill>
            <a:srgbClr val="9C6F54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venir"/>
              <a:buNone/>
            </a:pPr>
            <a:r>
              <a:rPr lang="en" sz="1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Prediction 4</a:t>
            </a:r>
            <a:endParaRPr sz="1100" dirty="0"/>
          </a:p>
        </p:txBody>
      </p:sp>
      <p:sp>
        <p:nvSpPr>
          <p:cNvPr id="344" name="Google Shape;344;p49"/>
          <p:cNvSpPr/>
          <p:nvPr/>
        </p:nvSpPr>
        <p:spPr>
          <a:xfrm>
            <a:off x="2461143" y="3545741"/>
            <a:ext cx="4262724" cy="369073"/>
          </a:xfrm>
          <a:prstGeom prst="rect">
            <a:avLst/>
          </a:prstGeom>
          <a:solidFill>
            <a:srgbClr val="365B48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venir"/>
              <a:buNone/>
            </a:pPr>
            <a:r>
              <a:rPr lang="en" sz="1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Simple Weighted Average Voting</a:t>
            </a:r>
            <a:endParaRPr sz="1100" dirty="0"/>
          </a:p>
        </p:txBody>
      </p:sp>
      <p:sp>
        <p:nvSpPr>
          <p:cNvPr id="345" name="Google Shape;345;p49"/>
          <p:cNvSpPr/>
          <p:nvPr/>
        </p:nvSpPr>
        <p:spPr>
          <a:xfrm>
            <a:off x="3934098" y="4085953"/>
            <a:ext cx="1316813" cy="396616"/>
          </a:xfrm>
          <a:prstGeom prst="rect">
            <a:avLst/>
          </a:prstGeom>
          <a:solidFill>
            <a:srgbClr val="C5AD94"/>
          </a:solidFill>
          <a:ln w="12700" cap="flat" cmpd="sng">
            <a:solidFill>
              <a:srgbClr val="4F41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venir"/>
              <a:buNone/>
            </a:pPr>
            <a:r>
              <a:rPr lang="en" sz="1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Final Prediction</a:t>
            </a:r>
            <a:endParaRPr sz="1100" dirty="0"/>
          </a:p>
        </p:txBody>
      </p:sp>
      <p:cxnSp>
        <p:nvCxnSpPr>
          <p:cNvPr id="346" name="Google Shape;346;p49"/>
          <p:cNvCxnSpPr>
            <a:stCxn id="335" idx="2"/>
            <a:endCxn id="336" idx="0"/>
          </p:cNvCxnSpPr>
          <p:nvPr/>
        </p:nvCxnSpPr>
        <p:spPr>
          <a:xfrm rot="5400000">
            <a:off x="3327150" y="860558"/>
            <a:ext cx="369300" cy="2120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7" name="Google Shape;347;p49"/>
          <p:cNvCxnSpPr>
            <a:stCxn id="335" idx="2"/>
            <a:endCxn id="337" idx="0"/>
          </p:cNvCxnSpPr>
          <p:nvPr/>
        </p:nvCxnSpPr>
        <p:spPr>
          <a:xfrm rot="5400000">
            <a:off x="4037550" y="1570958"/>
            <a:ext cx="369300" cy="69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8" name="Google Shape;348;p49"/>
          <p:cNvCxnSpPr>
            <a:stCxn id="335" idx="2"/>
            <a:endCxn id="338" idx="0"/>
          </p:cNvCxnSpPr>
          <p:nvPr/>
        </p:nvCxnSpPr>
        <p:spPr>
          <a:xfrm rot="-5400000" flipH="1">
            <a:off x="4747950" y="1560158"/>
            <a:ext cx="369300" cy="7212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9" name="Google Shape;349;p49"/>
          <p:cNvCxnSpPr>
            <a:cxnSpLocks/>
            <a:stCxn id="335" idx="2"/>
            <a:endCxn id="339" idx="0"/>
          </p:cNvCxnSpPr>
          <p:nvPr/>
        </p:nvCxnSpPr>
        <p:spPr>
          <a:xfrm rot="-5400000" flipH="1">
            <a:off x="5458500" y="849608"/>
            <a:ext cx="369300" cy="21423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0" name="Google Shape;350;p49"/>
          <p:cNvCxnSpPr>
            <a:stCxn id="336" idx="2"/>
            <a:endCxn id="340" idx="0"/>
          </p:cNvCxnSpPr>
          <p:nvPr/>
        </p:nvCxnSpPr>
        <p:spPr>
          <a:xfrm>
            <a:off x="2451526" y="2540730"/>
            <a:ext cx="9600" cy="14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1" name="Google Shape;351;p49"/>
          <p:cNvCxnSpPr>
            <a:stCxn id="337" idx="2"/>
            <a:endCxn id="341" idx="0"/>
          </p:cNvCxnSpPr>
          <p:nvPr/>
        </p:nvCxnSpPr>
        <p:spPr>
          <a:xfrm>
            <a:off x="3872434" y="2540730"/>
            <a:ext cx="9600" cy="14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2" name="Google Shape;352;p49"/>
          <p:cNvCxnSpPr>
            <a:stCxn id="338" idx="2"/>
            <a:endCxn id="342" idx="0"/>
          </p:cNvCxnSpPr>
          <p:nvPr/>
        </p:nvCxnSpPr>
        <p:spPr>
          <a:xfrm>
            <a:off x="5293342" y="2540730"/>
            <a:ext cx="9600" cy="14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3" name="Google Shape;353;p49"/>
          <p:cNvCxnSpPr>
            <a:cxnSpLocks/>
            <a:stCxn id="339" idx="2"/>
            <a:endCxn id="343" idx="0"/>
          </p:cNvCxnSpPr>
          <p:nvPr/>
        </p:nvCxnSpPr>
        <p:spPr>
          <a:xfrm>
            <a:off x="6714250" y="2540730"/>
            <a:ext cx="9600" cy="14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4" name="Google Shape;354;p49"/>
          <p:cNvCxnSpPr>
            <a:stCxn id="340" idx="2"/>
            <a:endCxn id="344" idx="0"/>
          </p:cNvCxnSpPr>
          <p:nvPr/>
        </p:nvCxnSpPr>
        <p:spPr>
          <a:xfrm rot="-5400000" flipH="1">
            <a:off x="3297393" y="2250350"/>
            <a:ext cx="459000" cy="2131500"/>
          </a:xfrm>
          <a:prstGeom prst="curvedConnector3">
            <a:avLst>
              <a:gd name="adj1" fmla="val 49991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5" name="Google Shape;355;p49"/>
          <p:cNvCxnSpPr>
            <a:stCxn id="341" idx="2"/>
            <a:endCxn id="344" idx="0"/>
          </p:cNvCxnSpPr>
          <p:nvPr/>
        </p:nvCxnSpPr>
        <p:spPr>
          <a:xfrm rot="-5400000" flipH="1">
            <a:off x="4007751" y="2960900"/>
            <a:ext cx="459000" cy="710400"/>
          </a:xfrm>
          <a:prstGeom prst="curvedConnector3">
            <a:avLst>
              <a:gd name="adj1" fmla="val 49991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6" name="Google Shape;356;p49"/>
          <p:cNvCxnSpPr>
            <a:stCxn id="342" idx="2"/>
            <a:endCxn id="344" idx="0"/>
          </p:cNvCxnSpPr>
          <p:nvPr/>
        </p:nvCxnSpPr>
        <p:spPr>
          <a:xfrm rot="5400000">
            <a:off x="4718259" y="2960900"/>
            <a:ext cx="459000" cy="710400"/>
          </a:xfrm>
          <a:prstGeom prst="curvedConnector3">
            <a:avLst>
              <a:gd name="adj1" fmla="val 49991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7" name="Google Shape;357;p49"/>
          <p:cNvCxnSpPr>
            <a:stCxn id="343" idx="2"/>
            <a:endCxn id="344" idx="0"/>
          </p:cNvCxnSpPr>
          <p:nvPr/>
        </p:nvCxnSpPr>
        <p:spPr>
          <a:xfrm rot="5400000">
            <a:off x="5428617" y="2250350"/>
            <a:ext cx="459000" cy="2131500"/>
          </a:xfrm>
          <a:prstGeom prst="curvedConnector3">
            <a:avLst>
              <a:gd name="adj1" fmla="val 49991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8" name="Google Shape;358;p49"/>
          <p:cNvCxnSpPr>
            <a:stCxn id="344" idx="2"/>
            <a:endCxn id="345" idx="0"/>
          </p:cNvCxnSpPr>
          <p:nvPr/>
        </p:nvCxnSpPr>
        <p:spPr>
          <a:xfrm>
            <a:off x="4592505" y="3914814"/>
            <a:ext cx="0" cy="171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0" y="588338"/>
            <a:ext cx="914400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en"/>
              <a:t>Ensemble Prediction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title"/>
          </p:nvPr>
        </p:nvSpPr>
        <p:spPr>
          <a:xfrm>
            <a:off x="628650" y="176584"/>
            <a:ext cx="78867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Model Training and Evaluation</a:t>
            </a:r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950" y="871225"/>
            <a:ext cx="5260701" cy="392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>
            <a:spLocks noGrp="1"/>
          </p:cNvSpPr>
          <p:nvPr>
            <p:ph type="title"/>
          </p:nvPr>
        </p:nvSpPr>
        <p:spPr>
          <a:xfrm>
            <a:off x="628650" y="142570"/>
            <a:ext cx="7886700" cy="8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Feature Importance Score</a:t>
            </a:r>
            <a:endParaRPr/>
          </a:p>
        </p:txBody>
      </p:sp>
      <p:pic>
        <p:nvPicPr>
          <p:cNvPr id="371" name="Google Shape;37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3875" y="857400"/>
            <a:ext cx="5077726" cy="391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>
            <a:spLocks noGrp="1"/>
          </p:cNvSpPr>
          <p:nvPr>
            <p:ph type="title"/>
          </p:nvPr>
        </p:nvSpPr>
        <p:spPr>
          <a:xfrm>
            <a:off x="628649" y="99134"/>
            <a:ext cx="78867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Winsorization</a:t>
            </a:r>
            <a:endParaRPr/>
          </a:p>
        </p:txBody>
      </p:sp>
      <p:pic>
        <p:nvPicPr>
          <p:cNvPr id="377" name="Google Shape;37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8903" y="785542"/>
            <a:ext cx="6266193" cy="189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8903" y="2676687"/>
            <a:ext cx="6266193" cy="2112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>
            <a:spLocks noGrp="1"/>
          </p:cNvSpPr>
          <p:nvPr>
            <p:ph type="title"/>
          </p:nvPr>
        </p:nvSpPr>
        <p:spPr>
          <a:xfrm>
            <a:off x="628641" y="143939"/>
            <a:ext cx="78867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Correlation matrix after winsorization</a:t>
            </a:r>
            <a:endParaRPr/>
          </a:p>
        </p:txBody>
      </p:sp>
      <p:pic>
        <p:nvPicPr>
          <p:cNvPr id="384" name="Google Shape;384;p53"/>
          <p:cNvPicPr preferRelativeResize="0"/>
          <p:nvPr/>
        </p:nvPicPr>
        <p:blipFill rotWithShape="1">
          <a:blip r:embed="rId3">
            <a:alphaModFix/>
          </a:blip>
          <a:srcRect b="13375"/>
          <a:stretch/>
        </p:blipFill>
        <p:spPr>
          <a:xfrm>
            <a:off x="1870825" y="830350"/>
            <a:ext cx="5122700" cy="39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xfrm>
            <a:off x="628641" y="265804"/>
            <a:ext cx="78867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Model Training and Evaluation </a:t>
            </a:r>
            <a:endParaRPr/>
          </a:p>
        </p:txBody>
      </p:sp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525" y="1079100"/>
            <a:ext cx="6169451" cy="36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58974"/>
              <a:buFont typeface="EB Garamond"/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 b="1"/>
              <a:t>Description of the dataset:</a:t>
            </a:r>
            <a:r>
              <a:rPr lang="en"/>
              <a:t> Life expectancy and health factors for 193 countries.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 b="1"/>
              <a:t>Selection criteria: </a:t>
            </a:r>
            <a:r>
              <a:rPr lang="en"/>
              <a:t>Critical factors chosen for analysis.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 b="1"/>
              <a:t>Timeframe:</a:t>
            </a:r>
            <a:r>
              <a:rPr lang="en"/>
              <a:t> Data from 2000 to 2015 selected for analysis.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 b="1"/>
              <a:t>Total rows and columns in the dataset:</a:t>
            </a:r>
            <a:r>
              <a:rPr lang="en"/>
              <a:t> 2938 rows and 22 columns.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>
            <a:spLocks noGrp="1"/>
          </p:cNvSpPr>
          <p:nvPr>
            <p:ph type="title"/>
          </p:nvPr>
        </p:nvSpPr>
        <p:spPr>
          <a:xfrm>
            <a:off x="428104" y="125278"/>
            <a:ext cx="7886700" cy="81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Metrics </a:t>
            </a:r>
            <a:endParaRPr/>
          </a:p>
        </p:txBody>
      </p:sp>
      <p:graphicFrame>
        <p:nvGraphicFramePr>
          <p:cNvPr id="396" name="Google Shape;396;p55"/>
          <p:cNvGraphicFramePr/>
          <p:nvPr/>
        </p:nvGraphicFramePr>
        <p:xfrm>
          <a:off x="1000425" y="854575"/>
          <a:ext cx="7393100" cy="3906235"/>
        </p:xfrm>
        <a:graphic>
          <a:graphicData uri="http://schemas.openxmlformats.org/drawingml/2006/table">
            <a:tbl>
              <a:tblPr>
                <a:noFill/>
                <a:tableStyleId>{8ACBB9BA-C57C-4996-9042-BE9BB103447C}</a:tableStyleId>
              </a:tblPr>
              <a:tblGrid>
                <a:gridCol w="148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8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 Score Before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 Score After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MAE Before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MAE After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 Before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 After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Regression Model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0.7809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3.1680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2.7134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4.3568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3.7924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0.9443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1.9292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1.3994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2.8341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2.0758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 Regressor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0.9531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0.9679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1.4300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0.9889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2.0149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1.5762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0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Gradient Boosting Regressor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0.9679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0.9655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1.1080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1.0305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1.6661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1.6333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>
            <a:spLocks noGrp="1"/>
          </p:cNvSpPr>
          <p:nvPr>
            <p:ph type="title"/>
          </p:nvPr>
        </p:nvSpPr>
        <p:spPr>
          <a:xfrm>
            <a:off x="629841" y="501254"/>
            <a:ext cx="7886700" cy="81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02" name="Google Shape;402;p56"/>
          <p:cNvSpPr txBox="1">
            <a:spLocks noGrp="1"/>
          </p:cNvSpPr>
          <p:nvPr>
            <p:ph type="body" idx="2"/>
          </p:nvPr>
        </p:nvSpPr>
        <p:spPr>
          <a:xfrm>
            <a:off x="629859" y="1314550"/>
            <a:ext cx="7632900" cy="332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▪"/>
            </a:pPr>
            <a:r>
              <a:rPr lang="en"/>
              <a:t>From the project we infer that the features like HIV, Income and Adult mortality has more effect on the Life Expectancy.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/>
              <a:t>The scores have improved after preprocessing the data and hyperparameter tuning.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/>
              <a:t>Compared to the individual models the ensemble prediction was more accurate.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5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58974"/>
              <a:buFont typeface="EB Garamond"/>
              <a:buNone/>
            </a:pPr>
            <a:r>
              <a:rPr lang="en"/>
              <a:t>Exploring Healthcare Indicators and Life Expectancy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58974"/>
              <a:buFont typeface="EB Garamond"/>
              <a:buNone/>
            </a:pP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05882" y="1595534"/>
            <a:ext cx="8426418" cy="2988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857"/>
              <a:buNone/>
            </a:pPr>
            <a:r>
              <a:rPr lang="en" b="1"/>
              <a:t>Introduction:</a:t>
            </a:r>
            <a:r>
              <a:rPr lang="en"/>
              <a:t> This study aims to analyze key healthcare indicators impacting life expectancy.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2857"/>
              <a:buNone/>
            </a:pPr>
            <a:r>
              <a:rPr lang="en" b="1"/>
              <a:t>Objective:</a:t>
            </a:r>
            <a:r>
              <a:rPr lang="en"/>
              <a:t> Survey life expectancy across countries, gauge indicators influencing it, and use Regression models for insights.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2857"/>
              <a:buNone/>
            </a:pPr>
            <a:r>
              <a:rPr lang="en" b="1"/>
              <a:t>Methodology:</a:t>
            </a:r>
            <a:r>
              <a:rPr lang="en"/>
              <a:t> Data analysis focuses on regression models to understand correlations.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ct val="71428"/>
              <a:buNone/>
            </a:pPr>
            <a:r>
              <a:rPr lang="en" b="1"/>
              <a:t>Approach:</a:t>
            </a:r>
            <a:r>
              <a:rPr lang="en"/>
              <a:t> Gather data on healthcare indicators, preprocess, develop models, and analyze.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58974"/>
              <a:buFont typeface="EB Garamond"/>
              <a:buNone/>
            </a:pPr>
            <a:r>
              <a:rPr lang="en"/>
              <a:t>Categories of Predicting Variables</a:t>
            </a: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523243" y="1119673"/>
            <a:ext cx="8097515" cy="3330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⮚"/>
            </a:pPr>
            <a:r>
              <a:rPr lang="en"/>
              <a:t>Immunization related factors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⮚"/>
            </a:pPr>
            <a:r>
              <a:rPr lang="en"/>
              <a:t>Mortality factors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⮚"/>
            </a:pPr>
            <a:r>
              <a:rPr lang="en"/>
              <a:t>Economical factors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⮚"/>
            </a:pPr>
            <a:r>
              <a:rPr lang="en"/>
              <a:t>Social factors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282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58974"/>
              <a:buFont typeface="EB Garamond"/>
              <a:buNone/>
            </a:pPr>
            <a:r>
              <a:rPr lang="en"/>
              <a:t>Features and Target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463" y="1017725"/>
            <a:ext cx="6231325" cy="3750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628650" y="510778"/>
            <a:ext cx="3493294" cy="104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en"/>
              <a:t>Mean Of Each Column</a:t>
            </a:r>
            <a:endParaRPr/>
          </a:p>
        </p:txBody>
      </p:sp>
      <p:pic>
        <p:nvPicPr>
          <p:cNvPr id="183" name="Google Shape;183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876" y="1600200"/>
            <a:ext cx="3195611" cy="309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3900488" y="593514"/>
            <a:ext cx="4741992" cy="96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en" sz="3900" b="0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Median Of Each Column</a:t>
            </a:r>
            <a:endParaRPr sz="1100"/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4864" y="1559306"/>
            <a:ext cx="3195611" cy="31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628650" y="510778"/>
            <a:ext cx="2261507" cy="101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EB Garamond"/>
              <a:buNone/>
            </a:pPr>
            <a:r>
              <a:rPr lang="en" sz="3000"/>
              <a:t>Range</a:t>
            </a:r>
            <a:endParaRPr/>
          </a:p>
        </p:txBody>
      </p:sp>
      <p:pic>
        <p:nvPicPr>
          <p:cNvPr id="191" name="Google Shape;191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7414" y="1525555"/>
            <a:ext cx="2451729" cy="3188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3521310" y="724215"/>
            <a:ext cx="1917441" cy="58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en" sz="3000" b="0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Variance 	</a:t>
            </a:r>
            <a:endParaRPr sz="1100"/>
          </a:p>
        </p:txBody>
      </p:sp>
      <p:pic>
        <p:nvPicPr>
          <p:cNvPr id="193" name="Google Shape;19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1756" y="1525556"/>
            <a:ext cx="2656550" cy="319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0616" y="1525556"/>
            <a:ext cx="2706874" cy="3196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6420798" y="778958"/>
            <a:ext cx="1917441" cy="58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7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en" sz="3000" b="0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Standard Deviation 	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628650" y="510778"/>
            <a:ext cx="3500146" cy="9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en"/>
              <a:t>Percentage Of Missing Values</a:t>
            </a:r>
            <a:endParaRPr/>
          </a:p>
        </p:txBody>
      </p:sp>
      <p:pic>
        <p:nvPicPr>
          <p:cNvPr id="201" name="Google Shape;201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24034" y="1635190"/>
            <a:ext cx="2556847" cy="28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/>
        </p:nvSpPr>
        <p:spPr>
          <a:xfrm>
            <a:off x="4572000" y="440872"/>
            <a:ext cx="3656434" cy="108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EB Garamond"/>
              <a:buNone/>
            </a:pPr>
            <a:r>
              <a:rPr lang="en" sz="3500" b="0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Duplicate Records in the data set</a:t>
            </a:r>
            <a:endParaRPr sz="1100"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4">
            <a:alphaModFix/>
          </a:blip>
          <a:srcRect r="21452"/>
          <a:stretch/>
        </p:blipFill>
        <p:spPr>
          <a:xfrm>
            <a:off x="4685716" y="1635190"/>
            <a:ext cx="3386430" cy="28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6E8"/>
      </a:lt2>
      <a:accent1>
        <a:srgbClr val="BD9A85"/>
      </a:accent1>
      <a:accent2>
        <a:srgbClr val="ACA175"/>
      </a:accent2>
      <a:accent3>
        <a:srgbClr val="9CA57D"/>
      </a:accent3>
      <a:accent4>
        <a:srgbClr val="89AB75"/>
      </a:accent4>
      <a:accent5>
        <a:srgbClr val="81AC83"/>
      </a:accent5>
      <a:accent6>
        <a:srgbClr val="77AE91"/>
      </a:accent6>
      <a:hlink>
        <a:srgbClr val="5987A3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On-screen Show (16:9)</PresentationFormat>
  <Paragraphs>121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EB Garamond</vt:lpstr>
      <vt:lpstr>Avenir</vt:lpstr>
      <vt:lpstr>Arial</vt:lpstr>
      <vt:lpstr>Noto Sans Symbols</vt:lpstr>
      <vt:lpstr>Simple Light</vt:lpstr>
      <vt:lpstr>LuminousVTI</vt:lpstr>
      <vt:lpstr>Life Expectancy</vt:lpstr>
      <vt:lpstr>Introduction</vt:lpstr>
      <vt:lpstr>Dataset Overview</vt:lpstr>
      <vt:lpstr>Exploring Healthcare Indicators and Life Expectancy </vt:lpstr>
      <vt:lpstr>Categories of Predicting Variables</vt:lpstr>
      <vt:lpstr>Features and Target</vt:lpstr>
      <vt:lpstr>Mean Of Each Column</vt:lpstr>
      <vt:lpstr>Range</vt:lpstr>
      <vt:lpstr>Percentage Of Missing Values</vt:lpstr>
      <vt:lpstr>Outliers for Numerical data</vt:lpstr>
      <vt:lpstr>Skewness Of Each Numerical Column</vt:lpstr>
      <vt:lpstr>Outliers After Mean Imputation</vt:lpstr>
      <vt:lpstr>Distribution of Categorical data</vt:lpstr>
      <vt:lpstr>Distribution of Numerical data</vt:lpstr>
      <vt:lpstr>Bivariate Analysis</vt:lpstr>
      <vt:lpstr>Multivariate Analysis</vt:lpstr>
      <vt:lpstr>Scatterplot </vt:lpstr>
      <vt:lpstr>Visualizations</vt:lpstr>
      <vt:lpstr>PowerPoint Presentation</vt:lpstr>
      <vt:lpstr>Regression Techniques</vt:lpstr>
      <vt:lpstr>Regression Techniques</vt:lpstr>
      <vt:lpstr>Process for ML based Predictions</vt:lpstr>
      <vt:lpstr>Regression Evaluation Metrics</vt:lpstr>
      <vt:lpstr>Ensemble Prediction</vt:lpstr>
      <vt:lpstr>Model Training and Evaluation</vt:lpstr>
      <vt:lpstr>Feature Importance Score</vt:lpstr>
      <vt:lpstr>Winsorization</vt:lpstr>
      <vt:lpstr>Correlation matrix after winsorization</vt:lpstr>
      <vt:lpstr>Model Training and Evaluation </vt:lpstr>
      <vt:lpstr>Comparison of Metrics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APARNA BHARATHI SURESH</cp:lastModifiedBy>
  <cp:revision>1</cp:revision>
  <dcterms:modified xsi:type="dcterms:W3CDTF">2024-12-02T18:11:25Z</dcterms:modified>
</cp:coreProperties>
</file>